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8" r:id="rId5"/>
    <p:sldId id="259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7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8AB73-2C65-4817-BB75-E5FC24824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4D2516-1E02-4E53-ABED-31B0BDB81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ECDB8-7BD7-45B5-9B36-4C9707A0B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A67-2D99-43E7-8482-541ADF60FF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97797-A907-4869-9BF5-1CCEE6DA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D4D9F-D900-4339-B614-7502091A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B3CC-3D3E-4242-9632-BD80C289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5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0CA60-6657-4313-AAAF-30750F52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82AA2-FB3A-4A69-94AF-6A18BBBA9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1E6F6-D08C-4DF0-9D31-9EC408E5D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A67-2D99-43E7-8482-541ADF60FF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CBA06-46FC-4006-971E-DA3E0F611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21E2D-4D92-4F98-B332-59F85870E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B3CC-3D3E-4242-9632-BD80C289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0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41AB8-1A7C-4328-AD13-8B57B2227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40AE2-43A8-4C5D-8E85-01C99042D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6C980-68A4-4DBB-8121-994FF95E5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A67-2D99-43E7-8482-541ADF60FF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A54A8-F534-46F7-924B-9B612690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B8C26-6C37-41BC-B2EF-5FF13718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B3CC-3D3E-4242-9632-BD80C289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0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16F46-D39C-4C49-9C02-F26B3525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0D1C7-6946-4AC4-85C4-D581A85AC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DD761-B647-4900-AABD-62C15C01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A67-2D99-43E7-8482-541ADF60FF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DA4A4-C88F-45A6-83D3-DDD67F6F2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EEA91-E021-4485-8D0E-D1F2612B0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B3CC-3D3E-4242-9632-BD80C289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8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1C2B-063C-4A21-8CEA-B976B7A9A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EA675-BB45-43D0-8F43-D934CFF1C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4C7AD-336C-4887-875F-ECE20FE7D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A67-2D99-43E7-8482-541ADF60FF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04642-33AF-4291-AD40-10CFEF4C7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D9A3D-60AC-469B-8A2F-533E4B112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B3CC-3D3E-4242-9632-BD80C289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9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F09DE-45D6-4925-AB16-6C3769A28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E6360-3462-4B4B-A470-2074631E1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01C48-BA9B-429C-A8BF-220788AEB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6BC7C-ADD7-44EC-9760-26559233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A67-2D99-43E7-8482-541ADF60FF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DE482-4AD3-4E55-BD0D-EF8E2A76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51BCD-52E7-433F-9116-5DB9EED7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B3CC-3D3E-4242-9632-BD80C289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1BDBC-EEAA-4474-B389-37DC9505A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8ED64-F503-46B2-AB66-C7B6D128B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57A1A0-6D57-4E29-8CBA-A0EB3B007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89B15-2921-4F12-BCE6-35D7AD2AB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7F27D5-F345-4E97-A4FB-23B72DF98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DAD7D7-548B-4036-9F8C-AE31D1716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A67-2D99-43E7-8482-541ADF60FF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6F3B2-AEB1-490F-AD34-45E9F0121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22F80-B055-4596-B33E-6C1B65AD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B3CC-3D3E-4242-9632-BD80C289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9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0B58-87B5-4A1A-9F21-566716FA9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F406B-797F-492E-9434-D58CF07D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A67-2D99-43E7-8482-541ADF60FF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3C1180-4603-420F-9403-8EBD7C99E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1E082E-5077-4E00-8FD6-FED34CFD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B3CC-3D3E-4242-9632-BD80C289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5DF5D9-0FCA-49E3-97E0-98136589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A67-2D99-43E7-8482-541ADF60FF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7E018F-8A4B-4D63-98FB-B9BD7B2A9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BDD4E-12D4-4DA6-8343-F553211DC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B3CC-3D3E-4242-9632-BD80C289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1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9DF3-4BC7-4371-A79B-4836514BA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3FCDF-2A23-4CC8-A86A-4E9BB66AD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088BD-2484-445D-A9EA-BA97B297A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18B-3A44-481F-B163-3CA64354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A67-2D99-43E7-8482-541ADF60FF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BE552-113B-4F2D-AA0D-D992D495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5334B-E46B-4D78-A229-78887D75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B3CC-3D3E-4242-9632-BD80C289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6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F3E92-6873-4CC4-8BCE-BB577CAE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536D8-2A83-4BCC-BFE4-34FC29794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4520B-ED47-436D-9CF3-BF7EE4533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BE300-E9E0-446C-BD8D-5262DC5CE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A67-2D99-43E7-8482-541ADF60FF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AFE7E-CE39-431F-BCBA-33B3A26B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7F188-6372-47B7-AC4B-D265FBF6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B3CC-3D3E-4242-9632-BD80C289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1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D56ED-0FE7-4A27-91ED-8DF2E7187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088D9-C675-46D8-9EB4-EA1C029AB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496B8-6838-467E-ABAC-0405F3F41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99A67-2D99-43E7-8482-541ADF60FFE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9AF16-8457-4A67-AD72-D4A71E3DE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25F3D-F7A0-4533-BFB7-8E61D0DB6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B3CC-3D3E-4242-9632-BD80C289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6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twarepreservationnetwork.org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designmethod.com/research-design/research-design-classificatio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7F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9F8B6-99D4-4881-AF8F-D7F0AE7B4D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Research and SAA: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Research Forum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6B44F-4AD8-4951-98B7-9A89E56497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Nance McGovern</a:t>
            </a:r>
          </a:p>
          <a:p>
            <a:r>
              <a:rPr lang="en-US" dirty="0">
                <a:solidFill>
                  <a:schemeClr val="bg1"/>
                </a:solidFill>
              </a:rPr>
              <a:t>Co-chair/Co-founder Research Forum </a:t>
            </a:r>
          </a:p>
          <a:p>
            <a:r>
              <a:rPr lang="en-US" dirty="0">
                <a:solidFill>
                  <a:schemeClr val="bg1"/>
                </a:solidFill>
              </a:rPr>
              <a:t>14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Research Forum – August 5, 2020</a:t>
            </a:r>
          </a:p>
        </p:txBody>
      </p:sp>
    </p:spTree>
    <p:extLst>
      <p:ext uri="{BB962C8B-B14F-4D97-AF65-F5344CB8AC3E}">
        <p14:creationId xmlns:p14="http://schemas.microsoft.com/office/powerpoint/2010/main" val="23780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7F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5077-A91D-4A41-A32E-6230E324F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Research Forum: Scope and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11033-46A9-4D7C-9C45-DD6E13D08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Scope</a:t>
            </a:r>
            <a:r>
              <a:rPr lang="en-US" dirty="0">
                <a:solidFill>
                  <a:schemeClr val="bg1"/>
                </a:solidFill>
              </a:rPr>
              <a:t> - include and balance: </a:t>
            </a:r>
          </a:p>
          <a:p>
            <a:pPr marL="461963" indent="-231775">
              <a:buNone/>
            </a:pPr>
            <a:r>
              <a:rPr lang="en-US" dirty="0">
                <a:solidFill>
                  <a:schemeClr val="bg1"/>
                </a:solidFill>
              </a:rPr>
              <a:t>Innovative Practice – with implications/benefits beyond local use </a:t>
            </a:r>
          </a:p>
          <a:p>
            <a:pPr marL="461963" indent="-231775">
              <a:buNone/>
            </a:pPr>
            <a:r>
              <a:rPr lang="en-US" dirty="0">
                <a:solidFill>
                  <a:schemeClr val="bg1"/>
                </a:solidFill>
              </a:rPr>
              <a:t>Research – across a broad spectrum to benefit our applied domain</a:t>
            </a:r>
          </a:p>
          <a:p>
            <a:pPr marL="231775" indent="-231775">
              <a:buNone/>
            </a:pPr>
            <a:r>
              <a:rPr lang="en-US" b="1" dirty="0">
                <a:solidFill>
                  <a:schemeClr val="bg1"/>
                </a:solidFill>
              </a:rPr>
              <a:t>Contributors</a:t>
            </a:r>
            <a:r>
              <a:rPr lang="en-US" dirty="0">
                <a:solidFill>
                  <a:schemeClr val="bg1"/>
                </a:solidFill>
              </a:rPr>
              <a:t>: researchers and practitioners, educators and students, early-career to long-term, whoever is working in the space … </a:t>
            </a:r>
          </a:p>
          <a:p>
            <a:pPr marL="231775" indent="-231775">
              <a:buNone/>
            </a:pPr>
            <a:r>
              <a:rPr lang="en-US" b="1" dirty="0">
                <a:solidFill>
                  <a:schemeClr val="bg1"/>
                </a:solidFill>
              </a:rPr>
              <a:t>Purpose</a:t>
            </a:r>
            <a:r>
              <a:rPr lang="en-US" dirty="0">
                <a:solidFill>
                  <a:schemeClr val="bg1"/>
                </a:solidFill>
              </a:rPr>
              <a:t>: encourage members, archivists, and others to engage a growing range of research and innovative practice focused on enhancing and expanding archival principles, practice, and  community</a:t>
            </a:r>
          </a:p>
        </p:txBody>
      </p:sp>
    </p:spTree>
    <p:extLst>
      <p:ext uri="{BB962C8B-B14F-4D97-AF65-F5344CB8AC3E}">
        <p14:creationId xmlns:p14="http://schemas.microsoft.com/office/powerpoint/2010/main" val="411705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7F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06503-9B47-457B-89F3-FA23FDBA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60" y="365124"/>
            <a:ext cx="4124218" cy="60356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SPN Research &amp; Innovation Framework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Continuum Grid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June 2020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Aaron Choate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Dianne Dietrich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Sophia Lafferty-Hess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Nance McGovern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SPN coordination: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Jessica Farrell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Jessica </a:t>
            </a:r>
            <a:r>
              <a:rPr lang="en-US" sz="2000" dirty="0" err="1">
                <a:solidFill>
                  <a:schemeClr val="bg1"/>
                </a:solidFill>
              </a:rPr>
              <a:t>Myserson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3" name="image1.gif">
            <a:extLst>
              <a:ext uri="{FF2B5EF4-FFF2-40B4-BE49-F238E27FC236}">
                <a16:creationId xmlns:a16="http://schemas.microsoft.com/office/drawing/2014/main" id="{3BB7E556-B5F8-49BD-BBFF-2712E117E27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129049" y="231228"/>
            <a:ext cx="6768662" cy="6257439"/>
          </a:xfrm>
          <a:prstGeom prst="rect">
            <a:avLst/>
          </a:prstGeom>
          <a:ln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FC05B61-E813-466E-8855-4A66C550B840}"/>
              </a:ext>
            </a:extLst>
          </p:cNvPr>
          <p:cNvSpPr/>
          <p:nvPr/>
        </p:nvSpPr>
        <p:spPr>
          <a:xfrm>
            <a:off x="187960" y="6488667"/>
            <a:ext cx="4702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https://www.softwarepreservationnetwork.org/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8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7F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B3FE0-C8A0-4878-95CF-3BE6A78CF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744" y="228495"/>
            <a:ext cx="10804249" cy="59857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Research Design Classification</a:t>
            </a:r>
          </a:p>
        </p:txBody>
      </p:sp>
      <p:pic>
        <p:nvPicPr>
          <p:cNvPr id="3" name="image2.png">
            <a:extLst>
              <a:ext uri="{FF2B5EF4-FFF2-40B4-BE49-F238E27FC236}">
                <a16:creationId xmlns:a16="http://schemas.microsoft.com/office/drawing/2014/main" id="{85D1B798-2323-42C7-B531-8FA9588F7FE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85105" y="1075203"/>
            <a:ext cx="8874177" cy="5041579"/>
          </a:xfrm>
          <a:prstGeom prst="rect">
            <a:avLst/>
          </a:prstGeom>
          <a:ln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13A2BF0-E171-4C8A-A256-7AA0136A0FEC}"/>
              </a:ext>
            </a:extLst>
          </p:cNvPr>
          <p:cNvSpPr/>
          <p:nvPr/>
        </p:nvSpPr>
        <p:spPr>
          <a:xfrm>
            <a:off x="664395" y="6364915"/>
            <a:ext cx="10515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http://researchdesignmethod.com/research-design/research-design-classification/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4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7F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4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B1878E-354E-4299-8B15-96760FACB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9206" y="618681"/>
            <a:ext cx="3362793" cy="591703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SPN R&amp;I mapping: 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What might a Research in SAA diagram </a:t>
            </a:r>
            <a:r>
              <a:rPr lang="en-US" sz="3200">
                <a:solidFill>
                  <a:srgbClr val="FFFFFF"/>
                </a:solidFill>
              </a:rPr>
              <a:t>like this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look like?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Research Forum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CORDA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SAAFB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Individuals/groups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AA / publications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more ….  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1.gif">
            <a:extLst>
              <a:ext uri="{FF2B5EF4-FFF2-40B4-BE49-F238E27FC236}">
                <a16:creationId xmlns:a16="http://schemas.microsoft.com/office/drawing/2014/main" id="{C6ABA534-7DAA-49D0-98B3-B161AA91785B}"/>
              </a:ext>
            </a:extLst>
          </p:cNvPr>
          <p:cNvPicPr/>
          <p:nvPr/>
        </p:nvPicPr>
        <p:blipFill rotWithShape="1">
          <a:blip r:embed="rId2"/>
          <a:srcRect t="6031" r="-9" b="24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09081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7F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12207-F321-45CA-B7FA-CCF1E95D4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Research Forum: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Current programs and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73324-D20E-4D8C-9B69-38582E658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64614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Full proceedings (abstracts and bios, slides, poster images) since 2007</a:t>
            </a:r>
          </a:p>
          <a:p>
            <a:r>
              <a:rPr lang="en-US" dirty="0">
                <a:solidFill>
                  <a:schemeClr val="bg1"/>
                </a:solidFill>
              </a:rPr>
              <a:t>Research papers since 2008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Research papers with peer review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Research papers without peer review (out of scope, preference)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Research reports (content in any form that supplements/enhances presentation </a:t>
            </a:r>
          </a:p>
          <a:p>
            <a:r>
              <a:rPr lang="en-US" dirty="0">
                <a:solidFill>
                  <a:schemeClr val="bg1"/>
                </a:solidFill>
              </a:rPr>
              <a:t>New this year: recorded sessions that will be shared </a:t>
            </a:r>
          </a:p>
        </p:txBody>
      </p:sp>
    </p:spTree>
    <p:extLst>
      <p:ext uri="{BB962C8B-B14F-4D97-AF65-F5344CB8AC3E}">
        <p14:creationId xmlns:p14="http://schemas.microsoft.com/office/powerpoint/2010/main" val="172026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7F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05606-2B17-4654-87BA-52D76DF7D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Research Forum: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Possibilities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387D4-B139-4FB0-91ED-BBD231585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353801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Encourage SAAFB grants recipients to present at Research Forum</a:t>
            </a:r>
          </a:p>
          <a:p>
            <a:r>
              <a:rPr lang="en-US" dirty="0">
                <a:solidFill>
                  <a:schemeClr val="bg1"/>
                </a:solidFill>
              </a:rPr>
              <a:t>Coordinate with AA and SAAFB on calls for specific topics or outcomes </a:t>
            </a:r>
          </a:p>
          <a:p>
            <a:r>
              <a:rPr lang="en-US" dirty="0">
                <a:solidFill>
                  <a:schemeClr val="bg1"/>
                </a:solidFill>
              </a:rPr>
              <a:t>Initiate Research Forum (or simply Research) webinars – with CORDA? </a:t>
            </a:r>
          </a:p>
          <a:p>
            <a:r>
              <a:rPr lang="en-US" dirty="0">
                <a:solidFill>
                  <a:schemeClr val="bg1"/>
                </a:solidFill>
              </a:rPr>
              <a:t>Work with CORDA to adapt the SPN R&amp;I Framework for SAA</a:t>
            </a:r>
          </a:p>
          <a:p>
            <a:r>
              <a:rPr lang="en-US" dirty="0">
                <a:solidFill>
                  <a:schemeClr val="bg1"/>
                </a:solidFill>
              </a:rPr>
              <a:t>Collaborate on building SAA capacity: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Training and partnering on research and innovation: problem statements, methodologies, data visualization, sharing results/findings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Follow up on outcomes – AA, publications, implementation, outreach – thanks, Cal!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9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7F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B233E-235A-412E-873E-D3846358D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1360150" cy="285273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Thank you!</a:t>
            </a:r>
            <a:br>
              <a:rPr lang="en-US" sz="5400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Stay tuned for Research Forum updates…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2021 will be our 15</a:t>
            </a:r>
            <a:r>
              <a:rPr lang="en-US" sz="4800" baseline="30000" dirty="0">
                <a:solidFill>
                  <a:schemeClr val="bg1"/>
                </a:solidFill>
              </a:rPr>
              <a:t>th</a:t>
            </a:r>
            <a:r>
              <a:rPr lang="en-US" sz="4800" dirty="0">
                <a:solidFill>
                  <a:schemeClr val="bg1"/>
                </a:solidFill>
              </a:rPr>
              <a:t> Anniversary!</a:t>
            </a:r>
          </a:p>
        </p:txBody>
      </p:sp>
    </p:spTree>
    <p:extLst>
      <p:ext uri="{BB962C8B-B14F-4D97-AF65-F5344CB8AC3E}">
        <p14:creationId xmlns:p14="http://schemas.microsoft.com/office/powerpoint/2010/main" val="263871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387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Research and SAA:  Research Forum Update</vt:lpstr>
      <vt:lpstr>Research Forum: Scope and Purpose</vt:lpstr>
      <vt:lpstr>SPN Research &amp; Innovation Framework  Continuum Grid   June 2020 Aaron Choate Dianne Dietrich Sophia Lafferty-Hess Nance McGovern SPN coordination:   Jessica Farrell    Jessica Myserson </vt:lpstr>
      <vt:lpstr>Research Design Classification</vt:lpstr>
      <vt:lpstr>SPN R&amp;I mapping:  What might a Research in SAA diagram like this look like?  Research Forum CORDA SAAFB Individuals/groups AA / publications more ….  </vt:lpstr>
      <vt:lpstr>Research Forum:  Current programs and services</vt:lpstr>
      <vt:lpstr>Research Forum: Possibilities …</vt:lpstr>
      <vt:lpstr>Thank you!  Stay tuned for Research Forum updates…  2021 will be our 15th Anniversary!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SPN Research &amp; Innovation Framework  Continuum Grid  June 2020 Nance McGovern Dianne Dietrich</dc:title>
  <dc:creator>Nancy Y McGovern</dc:creator>
  <cp:lastModifiedBy>Nancy Y McGovern</cp:lastModifiedBy>
  <cp:revision>8</cp:revision>
  <dcterms:created xsi:type="dcterms:W3CDTF">2020-08-02T19:51:42Z</dcterms:created>
  <dcterms:modified xsi:type="dcterms:W3CDTF">2020-08-04T21:46:04Z</dcterms:modified>
</cp:coreProperties>
</file>